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9" r:id="rId2"/>
    <p:sldId id="278" r:id="rId3"/>
    <p:sldId id="297" r:id="rId4"/>
    <p:sldId id="298" r:id="rId5"/>
    <p:sldId id="299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EFE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38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AF4A91-13A6-4CE6-AABE-FD34B68E2259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79C682-E622-49F6-A160-6864AE8C862A}">
      <dgm:prSet phldrT="[Текст]" custT="1"/>
      <dgm:spPr/>
      <dgm:t>
        <a:bodyPr/>
        <a:lstStyle/>
        <a:p>
          <a:r>
            <a:rPr lang="ru-RU" sz="1200" dirty="0" smtClean="0">
              <a:latin typeface="Century Gothic" panose="020B0502020202020204" pitchFamily="34" charset="0"/>
            </a:rPr>
            <a:t>Учащиеся ОУ Невского района</a:t>
          </a:r>
          <a:endParaRPr lang="ru-RU" sz="1200" dirty="0">
            <a:latin typeface="Century Gothic" panose="020B0502020202020204" pitchFamily="34" charset="0"/>
          </a:endParaRPr>
        </a:p>
      </dgm:t>
    </dgm:pt>
    <dgm:pt modelId="{15E951BA-4AFC-479F-9C48-EF82DEE3826B}" type="parTrans" cxnId="{45735CFC-1309-4CD2-9AAF-24E43548856C}">
      <dgm:prSet/>
      <dgm:spPr/>
      <dgm:t>
        <a:bodyPr/>
        <a:lstStyle/>
        <a:p>
          <a:endParaRPr lang="ru-RU" sz="1200">
            <a:latin typeface="Century Gothic" panose="020B0502020202020204" pitchFamily="34" charset="0"/>
          </a:endParaRPr>
        </a:p>
      </dgm:t>
    </dgm:pt>
    <dgm:pt modelId="{13C25E79-364B-4770-87E7-B6AB4E3A181A}" type="sibTrans" cxnId="{45735CFC-1309-4CD2-9AAF-24E43548856C}">
      <dgm:prSet/>
      <dgm:spPr/>
      <dgm:t>
        <a:bodyPr/>
        <a:lstStyle/>
        <a:p>
          <a:endParaRPr lang="ru-RU" sz="1200">
            <a:latin typeface="Century Gothic" panose="020B0502020202020204" pitchFamily="34" charset="0"/>
          </a:endParaRPr>
        </a:p>
      </dgm:t>
    </dgm:pt>
    <dgm:pt modelId="{CD122E70-16B7-4EF8-8126-9D7FBD9562B3}">
      <dgm:prSet phldrT="[Текст]" custT="1"/>
      <dgm:spPr/>
      <dgm:t>
        <a:bodyPr/>
        <a:lstStyle/>
        <a:p>
          <a:r>
            <a:rPr lang="ru-RU" sz="1200" dirty="0" smtClean="0">
              <a:latin typeface="Century Gothic" panose="020B0502020202020204" pitchFamily="34" charset="0"/>
            </a:rPr>
            <a:t>Летняя смена «Эпицентр притяжения»</a:t>
          </a:r>
          <a:endParaRPr lang="ru-RU" sz="1200" dirty="0">
            <a:latin typeface="Century Gothic" panose="020B0502020202020204" pitchFamily="34" charset="0"/>
          </a:endParaRPr>
        </a:p>
      </dgm:t>
    </dgm:pt>
    <dgm:pt modelId="{24339D8C-36B5-4E50-94EE-14A6AF562518}" type="parTrans" cxnId="{69C40AFE-135D-4827-A3CA-16E8AD3161A0}">
      <dgm:prSet/>
      <dgm:spPr/>
      <dgm:t>
        <a:bodyPr/>
        <a:lstStyle/>
        <a:p>
          <a:endParaRPr lang="ru-RU" sz="1200">
            <a:latin typeface="Century Gothic" panose="020B0502020202020204" pitchFamily="34" charset="0"/>
          </a:endParaRPr>
        </a:p>
      </dgm:t>
    </dgm:pt>
    <dgm:pt modelId="{BFFE2732-732B-47F8-9911-5D296EDC1C86}" type="sibTrans" cxnId="{69C40AFE-135D-4827-A3CA-16E8AD3161A0}">
      <dgm:prSet/>
      <dgm:spPr/>
      <dgm:t>
        <a:bodyPr/>
        <a:lstStyle/>
        <a:p>
          <a:endParaRPr lang="ru-RU" sz="1200">
            <a:latin typeface="Century Gothic" panose="020B0502020202020204" pitchFamily="34" charset="0"/>
          </a:endParaRPr>
        </a:p>
      </dgm:t>
    </dgm:pt>
    <dgm:pt modelId="{2DB5406F-C89C-4A94-9660-DB8BDE594D86}">
      <dgm:prSet phldrT="[Текст]" custT="1"/>
      <dgm:spPr/>
      <dgm:t>
        <a:bodyPr/>
        <a:lstStyle/>
        <a:p>
          <a:r>
            <a:rPr lang="ru-RU" sz="1200" b="1" dirty="0" smtClean="0">
              <a:latin typeface="Century Gothic" panose="020B0502020202020204" pitchFamily="34" charset="0"/>
            </a:rPr>
            <a:t>Опорный центр по развитию школьных медиа - Проект «Центр притяжения»</a:t>
          </a:r>
          <a:endParaRPr lang="ru-RU" sz="1200" b="1" dirty="0">
            <a:latin typeface="Century Gothic" panose="020B0502020202020204" pitchFamily="34" charset="0"/>
          </a:endParaRPr>
        </a:p>
      </dgm:t>
    </dgm:pt>
    <dgm:pt modelId="{3F681919-ABE9-4F62-A077-B71DA1723AFA}" type="parTrans" cxnId="{20850CE8-8F4E-4BA7-984B-25BA4F8E84A5}">
      <dgm:prSet/>
      <dgm:spPr/>
      <dgm:t>
        <a:bodyPr/>
        <a:lstStyle/>
        <a:p>
          <a:endParaRPr lang="ru-RU" sz="1200">
            <a:latin typeface="Century Gothic" panose="020B0502020202020204" pitchFamily="34" charset="0"/>
          </a:endParaRPr>
        </a:p>
      </dgm:t>
    </dgm:pt>
    <dgm:pt modelId="{EE7F798B-8089-449F-A499-298B63CD6A14}" type="sibTrans" cxnId="{20850CE8-8F4E-4BA7-984B-25BA4F8E84A5}">
      <dgm:prSet/>
      <dgm:spPr/>
      <dgm:t>
        <a:bodyPr/>
        <a:lstStyle/>
        <a:p>
          <a:endParaRPr lang="ru-RU" sz="1200">
            <a:latin typeface="Century Gothic" panose="020B0502020202020204" pitchFamily="34" charset="0"/>
          </a:endParaRPr>
        </a:p>
      </dgm:t>
    </dgm:pt>
    <dgm:pt modelId="{2EF40B4A-C605-4B85-9DBE-B565E2C48D16}" type="pres">
      <dgm:prSet presAssocID="{74AF4A91-13A6-4CE6-AABE-FD34B68E2259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558D8BA-F1E2-4F77-A268-9F9B78AAD27B}" type="pres">
      <dgm:prSet presAssocID="{3179C682-E622-49F6-A160-6864AE8C862A}" presName="Accent1" presStyleCnt="0"/>
      <dgm:spPr/>
    </dgm:pt>
    <dgm:pt modelId="{5F3B4B05-ED68-4461-BA4E-1C5DE0F682A8}" type="pres">
      <dgm:prSet presAssocID="{3179C682-E622-49F6-A160-6864AE8C862A}" presName="Accent" presStyleLbl="node1" presStyleIdx="0" presStyleCnt="3"/>
      <dgm:spPr/>
    </dgm:pt>
    <dgm:pt modelId="{FEBAC731-7483-446D-A77B-9D09759FECE8}" type="pres">
      <dgm:prSet presAssocID="{3179C682-E622-49F6-A160-6864AE8C862A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1204D7-4102-433A-8C0A-FE3FD8DF2FDE}" type="pres">
      <dgm:prSet presAssocID="{CD122E70-16B7-4EF8-8126-9D7FBD9562B3}" presName="Accent2" presStyleCnt="0"/>
      <dgm:spPr/>
    </dgm:pt>
    <dgm:pt modelId="{2949EFC8-102D-49C5-81AE-39ABEF5A3BD8}" type="pres">
      <dgm:prSet presAssocID="{CD122E70-16B7-4EF8-8126-9D7FBD9562B3}" presName="Accent" presStyleLbl="node1" presStyleIdx="1" presStyleCnt="3" custScaleX="101541"/>
      <dgm:spPr/>
    </dgm:pt>
    <dgm:pt modelId="{A52D4B9E-914B-4C68-8574-EA04DA644257}" type="pres">
      <dgm:prSet presAssocID="{CD122E70-16B7-4EF8-8126-9D7FBD9562B3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82E71E-AF91-4D01-99A9-4E49163A8C18}" type="pres">
      <dgm:prSet presAssocID="{2DB5406F-C89C-4A94-9660-DB8BDE594D86}" presName="Accent3" presStyleCnt="0"/>
      <dgm:spPr/>
    </dgm:pt>
    <dgm:pt modelId="{3F421041-C8D1-49A7-B48E-63F4B83A7829}" type="pres">
      <dgm:prSet presAssocID="{2DB5406F-C89C-4A94-9660-DB8BDE594D86}" presName="Accent" presStyleLbl="node1" presStyleIdx="2" presStyleCnt="3" custLinFactNeighborX="5830" custLinFactNeighborY="1128"/>
      <dgm:spPr/>
    </dgm:pt>
    <dgm:pt modelId="{FB092DD3-FE4C-408B-AD31-1CE3101A4630}" type="pres">
      <dgm:prSet presAssocID="{2DB5406F-C89C-4A94-9660-DB8BDE594D86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ACF086-EB9D-4465-8317-506F22C7825D}" type="presOf" srcId="{3179C682-E622-49F6-A160-6864AE8C862A}" destId="{FEBAC731-7483-446D-A77B-9D09759FECE8}" srcOrd="0" destOrd="0" presId="urn:microsoft.com/office/officeart/2009/layout/CircleArrowProcess"/>
    <dgm:cxn modelId="{4BB42077-D192-416D-ACA8-C821579B60D3}" type="presOf" srcId="{CD122E70-16B7-4EF8-8126-9D7FBD9562B3}" destId="{A52D4B9E-914B-4C68-8574-EA04DA644257}" srcOrd="0" destOrd="0" presId="urn:microsoft.com/office/officeart/2009/layout/CircleArrowProcess"/>
    <dgm:cxn modelId="{69C40AFE-135D-4827-A3CA-16E8AD3161A0}" srcId="{74AF4A91-13A6-4CE6-AABE-FD34B68E2259}" destId="{CD122E70-16B7-4EF8-8126-9D7FBD9562B3}" srcOrd="1" destOrd="0" parTransId="{24339D8C-36B5-4E50-94EE-14A6AF562518}" sibTransId="{BFFE2732-732B-47F8-9911-5D296EDC1C86}"/>
    <dgm:cxn modelId="{20850CE8-8F4E-4BA7-984B-25BA4F8E84A5}" srcId="{74AF4A91-13A6-4CE6-AABE-FD34B68E2259}" destId="{2DB5406F-C89C-4A94-9660-DB8BDE594D86}" srcOrd="2" destOrd="0" parTransId="{3F681919-ABE9-4F62-A077-B71DA1723AFA}" sibTransId="{EE7F798B-8089-449F-A499-298B63CD6A14}"/>
    <dgm:cxn modelId="{45735CFC-1309-4CD2-9AAF-24E43548856C}" srcId="{74AF4A91-13A6-4CE6-AABE-FD34B68E2259}" destId="{3179C682-E622-49F6-A160-6864AE8C862A}" srcOrd="0" destOrd="0" parTransId="{15E951BA-4AFC-479F-9C48-EF82DEE3826B}" sibTransId="{13C25E79-364B-4770-87E7-B6AB4E3A181A}"/>
    <dgm:cxn modelId="{0B901F1C-6B8E-4DF3-B7C6-C2B2DDE6CB1F}" type="presOf" srcId="{74AF4A91-13A6-4CE6-AABE-FD34B68E2259}" destId="{2EF40B4A-C605-4B85-9DBE-B565E2C48D16}" srcOrd="0" destOrd="0" presId="urn:microsoft.com/office/officeart/2009/layout/CircleArrowProcess"/>
    <dgm:cxn modelId="{611968C3-03E9-43C1-8F51-AAA1C037E050}" type="presOf" srcId="{2DB5406F-C89C-4A94-9660-DB8BDE594D86}" destId="{FB092DD3-FE4C-408B-AD31-1CE3101A4630}" srcOrd="0" destOrd="0" presId="urn:microsoft.com/office/officeart/2009/layout/CircleArrowProcess"/>
    <dgm:cxn modelId="{CCD5D87A-6DDB-496D-B27F-ABE937497E3A}" type="presParOf" srcId="{2EF40B4A-C605-4B85-9DBE-B565E2C48D16}" destId="{F558D8BA-F1E2-4F77-A268-9F9B78AAD27B}" srcOrd="0" destOrd="0" presId="urn:microsoft.com/office/officeart/2009/layout/CircleArrowProcess"/>
    <dgm:cxn modelId="{9137BB9A-0F22-4421-9F25-0E3A6C765F4F}" type="presParOf" srcId="{F558D8BA-F1E2-4F77-A268-9F9B78AAD27B}" destId="{5F3B4B05-ED68-4461-BA4E-1C5DE0F682A8}" srcOrd="0" destOrd="0" presId="urn:microsoft.com/office/officeart/2009/layout/CircleArrowProcess"/>
    <dgm:cxn modelId="{7C44FBD5-9F3E-4C62-83C8-51F6EE054788}" type="presParOf" srcId="{2EF40B4A-C605-4B85-9DBE-B565E2C48D16}" destId="{FEBAC731-7483-446D-A77B-9D09759FECE8}" srcOrd="1" destOrd="0" presId="urn:microsoft.com/office/officeart/2009/layout/CircleArrowProcess"/>
    <dgm:cxn modelId="{863D5483-8E64-4B83-BEF4-39155351684B}" type="presParOf" srcId="{2EF40B4A-C605-4B85-9DBE-B565E2C48D16}" destId="{F21204D7-4102-433A-8C0A-FE3FD8DF2FDE}" srcOrd="2" destOrd="0" presId="urn:microsoft.com/office/officeart/2009/layout/CircleArrowProcess"/>
    <dgm:cxn modelId="{4A25E642-A707-40C5-9946-51D2BC96227A}" type="presParOf" srcId="{F21204D7-4102-433A-8C0A-FE3FD8DF2FDE}" destId="{2949EFC8-102D-49C5-81AE-39ABEF5A3BD8}" srcOrd="0" destOrd="0" presId="urn:microsoft.com/office/officeart/2009/layout/CircleArrowProcess"/>
    <dgm:cxn modelId="{29C4C9D4-CE36-49A0-9188-F93B2DD362EC}" type="presParOf" srcId="{2EF40B4A-C605-4B85-9DBE-B565E2C48D16}" destId="{A52D4B9E-914B-4C68-8574-EA04DA644257}" srcOrd="3" destOrd="0" presId="urn:microsoft.com/office/officeart/2009/layout/CircleArrowProcess"/>
    <dgm:cxn modelId="{E057A3E7-7BD4-471E-8C45-ADBD16245DA0}" type="presParOf" srcId="{2EF40B4A-C605-4B85-9DBE-B565E2C48D16}" destId="{CD82E71E-AF91-4D01-99A9-4E49163A8C18}" srcOrd="4" destOrd="0" presId="urn:microsoft.com/office/officeart/2009/layout/CircleArrowProcess"/>
    <dgm:cxn modelId="{32FA2162-AD6D-43E7-8C4E-6E512C26D6DD}" type="presParOf" srcId="{CD82E71E-AF91-4D01-99A9-4E49163A8C18}" destId="{3F421041-C8D1-49A7-B48E-63F4B83A7829}" srcOrd="0" destOrd="0" presId="urn:microsoft.com/office/officeart/2009/layout/CircleArrowProcess"/>
    <dgm:cxn modelId="{70B6D485-CB31-4CC5-B4BB-438C3E400A65}" type="presParOf" srcId="{2EF40B4A-C605-4B85-9DBE-B565E2C48D16}" destId="{FB092DD3-FE4C-408B-AD31-1CE3101A4630}" srcOrd="5" destOrd="0" presId="urn:microsoft.com/office/officeart/2009/layout/CircleArrowProcess"/>
  </dgm:cxnLst>
  <dgm:bg>
    <a:noFill/>
  </dgm:bg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3B4B05-ED68-4461-BA4E-1C5DE0F682A8}">
      <dsp:nvSpPr>
        <dsp:cNvPr id="0" name=""/>
        <dsp:cNvSpPr/>
      </dsp:nvSpPr>
      <dsp:spPr>
        <a:xfrm>
          <a:off x="1384418" y="23076"/>
          <a:ext cx="2379982" cy="238034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AC731-7483-446D-A77B-9D09759FECE8}">
      <dsp:nvSpPr>
        <dsp:cNvPr id="0" name=""/>
        <dsp:cNvSpPr/>
      </dsp:nvSpPr>
      <dsp:spPr>
        <a:xfrm>
          <a:off x="1910472" y="882452"/>
          <a:ext cx="1322510" cy="661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entury Gothic" panose="020B0502020202020204" pitchFamily="34" charset="0"/>
            </a:rPr>
            <a:t>Учащиеся ОУ Невского района</a:t>
          </a:r>
          <a:endParaRPr lang="ru-RU" sz="1200" kern="1200" dirty="0">
            <a:latin typeface="Century Gothic" panose="020B0502020202020204" pitchFamily="34" charset="0"/>
          </a:endParaRPr>
        </a:p>
      </dsp:txBody>
      <dsp:txXfrm>
        <a:off x="1910472" y="882452"/>
        <a:ext cx="1322510" cy="661096"/>
      </dsp:txXfrm>
    </dsp:sp>
    <dsp:sp modelId="{2949EFC8-102D-49C5-81AE-39ABEF5A3BD8}">
      <dsp:nvSpPr>
        <dsp:cNvPr id="0" name=""/>
        <dsp:cNvSpPr/>
      </dsp:nvSpPr>
      <dsp:spPr>
        <a:xfrm>
          <a:off x="705049" y="1390760"/>
          <a:ext cx="2416657" cy="238034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2D4B9E-914B-4C68-8574-EA04DA644257}">
      <dsp:nvSpPr>
        <dsp:cNvPr id="0" name=""/>
        <dsp:cNvSpPr/>
      </dsp:nvSpPr>
      <dsp:spPr>
        <a:xfrm>
          <a:off x="1252122" y="2258048"/>
          <a:ext cx="1322510" cy="661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Century Gothic" panose="020B0502020202020204" pitchFamily="34" charset="0"/>
            </a:rPr>
            <a:t>Летняя смена «Эпицентр притяжения»</a:t>
          </a:r>
          <a:endParaRPr lang="ru-RU" sz="1200" kern="1200" dirty="0">
            <a:latin typeface="Century Gothic" panose="020B0502020202020204" pitchFamily="34" charset="0"/>
          </a:endParaRPr>
        </a:p>
      </dsp:txBody>
      <dsp:txXfrm>
        <a:off x="1252122" y="2258048"/>
        <a:ext cx="1322510" cy="661096"/>
      </dsp:txXfrm>
    </dsp:sp>
    <dsp:sp modelId="{3F421041-C8D1-49A7-B48E-63F4B83A7829}">
      <dsp:nvSpPr>
        <dsp:cNvPr id="0" name=""/>
        <dsp:cNvSpPr/>
      </dsp:nvSpPr>
      <dsp:spPr>
        <a:xfrm>
          <a:off x="1673021" y="2945186"/>
          <a:ext cx="2044773" cy="204559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092DD3-FE4C-408B-AD31-1CE3101A4630}">
      <dsp:nvSpPr>
        <dsp:cNvPr id="0" name=""/>
        <dsp:cNvSpPr/>
      </dsp:nvSpPr>
      <dsp:spPr>
        <a:xfrm>
          <a:off x="1913601" y="3635621"/>
          <a:ext cx="1322510" cy="6610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Century Gothic" panose="020B0502020202020204" pitchFamily="34" charset="0"/>
            </a:rPr>
            <a:t>Опорный центр по развитию школьных медиа - Проект «Центр притяжения»</a:t>
          </a:r>
          <a:endParaRPr lang="ru-RU" sz="1200" b="1" kern="1200" dirty="0">
            <a:latin typeface="Century Gothic" panose="020B0502020202020204" pitchFamily="34" charset="0"/>
          </a:endParaRPr>
        </a:p>
      </dsp:txBody>
      <dsp:txXfrm>
        <a:off x="1913601" y="3635621"/>
        <a:ext cx="1322510" cy="6610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B7F8F-BFFF-4305-B269-F129E48DDE31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B2981-4BB0-422C-92BB-6D667C649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242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98EBE-091C-42E6-A83E-D3C9E9A7CA59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DC637-0C01-4213-AFEE-9B45B3B729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203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C637-0C01-4213-AFEE-9B45B3B7296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38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C637-0C01-4213-AFEE-9B45B3B7296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008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C637-0C01-4213-AFEE-9B45B3B7296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187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C637-0C01-4213-AFEE-9B45B3B7296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392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DC637-0C01-4213-AFEE-9B45B3B7296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639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2FC0E02-4470-8008-FD4D-2AAA899E9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541A419-68F5-A554-AA20-0C2309C4B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47356C1-508F-BC92-41DC-78EAF1136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43D5FC0-F937-316D-2E34-FE7C4654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90CF8D1-3424-D906-EFF6-260F725B2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269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6977B10-CE30-19F7-96DF-DC52AC504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4F466A1E-A363-AA92-B43F-B6DD02E9D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4ECF252-D94B-AC3E-7908-84B9A2CC1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9FDFB41-E240-B3F5-619B-D6CA11678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5F7B703-FDF1-A0F8-6BAD-D7DA704A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07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7E566A49-B472-7DE7-5F13-AE86A949E7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D2078B28-C208-E8C4-26A6-50961B801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22EB400-29B5-2DB3-6E0E-292888DDA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B163DFC-7263-8A3E-D8A4-A3F26109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E4BD473-701E-1E8A-E81A-B1279B51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44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1C859F1-3E6D-651D-16CD-2DC5301C6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B038666-7EC9-BB8B-3F20-A2A25DAE2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673177D-086A-F7C0-7406-AE255E7D3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4B082B0-A19F-5074-E0BA-4C02C84D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3E8AB4-B0BC-610A-6528-233E848E3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7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24539D-68CE-CB5A-CF7D-F77065407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14DD6A1-137C-7DCF-F978-008DB8B65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6245DC28-BB23-7647-3DDC-2BACE1F67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6F0613A-BDE8-8F28-A1FA-915B00AA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EF73AFD-A875-4CBC-D96E-4B96FCD0B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172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A4C5A92-3CF4-8540-6885-24F9ADA4A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F8D48FE-6630-DD3D-3A14-8E0EDDB701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615A306-7967-1D55-82A5-F2C93D500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ABDC2D9-5CE6-2101-7775-8BFD4829D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3BF057E-AAB6-CD37-A3D2-F4FBA9EFB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1168C8A-8565-7E38-9F08-874162B37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56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84EF6F-FCD8-C8A2-BFFA-EEEF234B4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194A24-1C55-02EA-00CA-26E1E5DCD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759EB6B3-E707-DCB0-2089-95531AA60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320A4AF-A3A9-46CC-8045-8FE28BA437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D345CBD8-57BF-80C6-145A-026181781D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E4EFD52-CF57-DBF5-598F-CD1BE2023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0D59E1C2-0CB8-18D8-1B45-9E396BCB8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B64B356B-113F-C06D-7E4F-D33ADFBA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49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03FF7A-D80A-2840-B856-727761D1E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03A2C4DC-069D-95D6-F731-D1FFE42A3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6E99060-D039-8A60-756F-6E1533C50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DFFA7465-733E-FAB2-C124-779527212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1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F050ACD4-1FEE-6B62-45A1-20219893B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00CD2003-46A1-06D5-9415-4FFD723EB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8370A8E-FB35-0AA9-9294-3BF60904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547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4A00F0-8467-2615-2E6B-B311BFBB0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1A7B9E9-66F4-DC1F-FE34-1EFAC8B9D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3361C677-916F-82AC-3BBE-5F54C341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BA98A17-8244-8A13-2550-7CE88583E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6E0D640-F01F-2788-2634-E62D602B5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BE8F556-147E-CC95-1223-EF063A025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520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452AA42-2F4D-100A-8313-E1AB07AB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8B9B304F-1556-40AF-C2D4-C8774FFF3A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8E1E95E-9771-7456-C155-A21944BB5E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A43133E0-E491-027B-F1FA-2BB4D0091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5BE861A-2D89-0FC3-5F20-9A92A067D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2745C06-9168-DF3C-1DB1-54238A39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86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83284F-6DA4-2DB5-2C8C-FD92AF122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DA76571-02F6-ACF2-2E19-262C82224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115627D-6F96-FE3B-C2E9-C7D58901F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209EA-ADA1-4A1E-91A1-D6551A9545BB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7253C74-FF1E-045A-FD68-3A42D9160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1395AED-AFE8-80E8-BE80-8D354ECB9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6E0C8-F1BE-44CB-88D3-99BA141CAB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594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5.jpeg"/><Relationship Id="rId5" Type="http://schemas.openxmlformats.org/officeDocument/2006/relationships/diagramData" Target="../diagrams/data1.xml"/><Relationship Id="rId10" Type="http://schemas.openxmlformats.org/officeDocument/2006/relationships/image" Target="../media/image4.jpe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016A336-B58D-58CE-2C1D-89B807B4E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03264" y="1774156"/>
            <a:ext cx="6063316" cy="33096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190EF09-E820-4F9A-B67B-D7FB5FE6D4A5}"/>
              </a:ext>
            </a:extLst>
          </p:cNvPr>
          <p:cNvSpPr txBox="1"/>
          <p:nvPr/>
        </p:nvSpPr>
        <p:spPr>
          <a:xfrm>
            <a:off x="3683239" y="152133"/>
            <a:ext cx="8508761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ГБУ ДО ЦД(Ю)ТТ «Старт+»</a:t>
            </a:r>
            <a:br>
              <a:rPr lang="ru-RU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Невского района Санкт-Петербурга</a:t>
            </a:r>
            <a:endParaRPr lang="ru-RU" sz="1000" dirty="0">
              <a:latin typeface="Century Gothic" panose="020B0502020202020204" pitchFamily="34" charset="0"/>
            </a:endParaRPr>
          </a:p>
          <a:p>
            <a:endParaRPr lang="ru-RU" sz="2000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endParaRPr lang="ru-RU" sz="2000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ctr"/>
            <a:endParaRPr lang="ru-RU" sz="3400" b="1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400" b="1" dirty="0" smtClean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34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ЛЕТНЯЯ ТЕМАТИЧЕСКАЯ СМЕНА </a:t>
            </a:r>
          </a:p>
          <a:p>
            <a:pPr algn="ctr"/>
            <a:r>
              <a:rPr lang="ru-RU" sz="3400" b="1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«ЭПИЦЕНТР ПРИТЯЖЕНИЯ»</a:t>
            </a:r>
            <a:endParaRPr lang="ru-RU" sz="2600" b="1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r"/>
            <a:endParaRPr lang="ru-RU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r"/>
            <a:endParaRPr lang="ru-RU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r"/>
            <a:endParaRPr lang="ru-RU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err="1" smtClean="0">
                <a:solidFill>
                  <a:srgbClr val="2B2B2B"/>
                </a:solidFill>
                <a:latin typeface="Century Gothic" panose="020B0502020202020204" pitchFamily="34" charset="0"/>
              </a:rPr>
              <a:t>Лямина</a:t>
            </a:r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 А.В., </a:t>
            </a:r>
          </a:p>
          <a:p>
            <a:pPr algn="r"/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педагог-организатор ГБУ ДО ЦД(Ю)ТТ «Старт+» </a:t>
            </a:r>
          </a:p>
          <a:p>
            <a:pPr algn="r"/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Невского района Санкт-Петербурга</a:t>
            </a:r>
          </a:p>
          <a:p>
            <a:pPr algn="r"/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Зыкова </a:t>
            </a:r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Л.А., </a:t>
            </a:r>
          </a:p>
          <a:p>
            <a:pPr algn="r"/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методист</a:t>
            </a:r>
          </a:p>
          <a:p>
            <a:pPr algn="r"/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ГБУ ДО ЦД(Ю)ТТ «Старт+» </a:t>
            </a:r>
          </a:p>
          <a:p>
            <a:pPr algn="r"/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Невского района Санкт-Петербурга</a:t>
            </a:r>
            <a:endParaRPr lang="ru-RU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endParaRPr lang="ru-RU" sz="12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endParaRPr lang="ru-RU" sz="12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12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202</a:t>
            </a:r>
            <a:r>
              <a:rPr lang="ru-RU" sz="1200" dirty="0">
                <a:latin typeface="Century Gothic" panose="020B0502020202020204" pitchFamily="34" charset="0"/>
                <a:cs typeface="Times New Roman" panose="02020603050405020304" pitchFamily="18" charset="0"/>
              </a:rPr>
              <a:t>4</a:t>
            </a:r>
            <a:endParaRPr lang="ru-RU" sz="1200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4C70BDCB-6E2F-8153-DC28-0D05862D9C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66" y="2762249"/>
            <a:ext cx="1410056" cy="1333502"/>
          </a:xfrm>
          <a:prstGeom prst="rect">
            <a:avLst/>
          </a:prstGeom>
        </p:spPr>
      </p:pic>
      <p:pic>
        <p:nvPicPr>
          <p:cNvPr id="8" name="Picture 2" descr="https://res.cloudinary.com/dcbyeo70x/image/upload/w96rllgrqxlaorl9cqj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366" y="397341"/>
            <a:ext cx="1321655" cy="881103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72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016A336-B58D-58CE-2C1D-89B807B4E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03264" y="1774156"/>
            <a:ext cx="6063316" cy="33096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190EF09-E820-4F9A-B67B-D7FB5FE6D4A5}"/>
              </a:ext>
            </a:extLst>
          </p:cNvPr>
          <p:cNvSpPr txBox="1"/>
          <p:nvPr/>
        </p:nvSpPr>
        <p:spPr>
          <a:xfrm>
            <a:off x="3798277" y="399268"/>
            <a:ext cx="815926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Стратегическая задача «Эпицентра притяжения» -  </a:t>
            </a:r>
            <a:endParaRPr lang="ru-RU" sz="2000" b="1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r>
              <a:rPr lang="ru-RU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привлечение в </a:t>
            </a:r>
            <a:r>
              <a:rPr lang="ru-RU" dirty="0" smtClean="0">
                <a:latin typeface="Century Gothic" panose="020B0502020202020204" pitchFamily="34" charset="0"/>
              </a:rPr>
              <a:t>деятельность </a:t>
            </a:r>
            <a:r>
              <a:rPr lang="ru-RU" dirty="0">
                <a:latin typeface="Century Gothic" panose="020B0502020202020204" pitchFamily="34" charset="0"/>
              </a:rPr>
              <a:t>школьных медиа новых участников – детей и подростков образовательных учреждений Невского района Санкт-Петербурга</a:t>
            </a:r>
            <a:endParaRPr lang="ru-RU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endParaRPr lang="ru-RU" sz="2800" b="1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8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 </a:t>
            </a:r>
            <a:r>
              <a:rPr lang="ru-RU" sz="28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 </a:t>
            </a:r>
            <a:endParaRPr lang="ru-RU" sz="2400" dirty="0">
              <a:solidFill>
                <a:srgbClr val="2B2B2B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4C70BDCB-6E2F-8153-DC28-0D05862D9C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66" y="2762249"/>
            <a:ext cx="1410056" cy="1333502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84673061"/>
              </p:ext>
            </p:extLst>
          </p:nvPr>
        </p:nvGraphicFramePr>
        <p:xfrm>
          <a:off x="3537959" y="1469877"/>
          <a:ext cx="4469450" cy="4990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815" y="1445708"/>
            <a:ext cx="4030766" cy="268297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6815" y="4194927"/>
            <a:ext cx="4030766" cy="22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246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016A336-B58D-58CE-2C1D-89B807B4E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03264" y="1774156"/>
            <a:ext cx="6063316" cy="33096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190EF09-E820-4F9A-B67B-D7FB5FE6D4A5}"/>
              </a:ext>
            </a:extLst>
          </p:cNvPr>
          <p:cNvSpPr txBox="1"/>
          <p:nvPr/>
        </p:nvSpPr>
        <p:spPr>
          <a:xfrm>
            <a:off x="3798277" y="399268"/>
            <a:ext cx="815926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Цель и задачи программы</a:t>
            </a:r>
            <a:endParaRPr lang="ru-RU" sz="2400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endParaRPr lang="ru-RU" sz="2800" b="1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Цель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 – </a:t>
            </a:r>
            <a:r>
              <a:rPr lang="ru-RU" sz="2000" dirty="0" smtClean="0">
                <a:latin typeface="Century Gothic" panose="020B0502020202020204" pitchFamily="34" charset="0"/>
              </a:rPr>
              <a:t>создание </a:t>
            </a:r>
            <a:r>
              <a:rPr lang="ru-RU" sz="2000" dirty="0">
                <a:latin typeface="Century Gothic" panose="020B0502020202020204" pitchFamily="34" charset="0"/>
              </a:rPr>
              <a:t>благоприятных условий для полноценного отдыха и </a:t>
            </a:r>
            <a:r>
              <a:rPr lang="ru-RU" sz="2000" dirty="0" smtClean="0">
                <a:latin typeface="Century Gothic" panose="020B0502020202020204" pitchFamily="34" charset="0"/>
              </a:rPr>
              <a:t>оздоровления </a:t>
            </a:r>
            <a:r>
              <a:rPr lang="ru-RU" sz="2000" dirty="0">
                <a:latin typeface="Century Gothic" panose="020B0502020202020204" pitchFamily="34" charset="0"/>
              </a:rPr>
              <a:t>детей, развития творческого потенциала и формирования устойчивого интереса к медиа </a:t>
            </a:r>
            <a:r>
              <a:rPr lang="ru-RU" sz="2000" dirty="0" smtClean="0">
                <a:latin typeface="Century Gothic" panose="020B0502020202020204" pitchFamily="34" charset="0"/>
              </a:rPr>
              <a:t>индустрии</a:t>
            </a:r>
          </a:p>
          <a:p>
            <a:pPr algn="just"/>
            <a:endParaRPr lang="ru-RU" sz="2000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Задачи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Познакомить с особенностями профессиональной сферы СМИ;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Сформировать практические умения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и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навыки в области журналистики, фотографии, звукорежиссуры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/>
            </a:r>
            <a:b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</a:b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и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видеопроизводства;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Сформировать навыки совместной деятельности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/>
            </a:r>
            <a:b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</a:b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и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диалогового общения;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Подготовить к осознанному выбору сферы профессиональной деятельности</a:t>
            </a:r>
          </a:p>
          <a:p>
            <a:pPr algn="just"/>
            <a:endParaRPr lang="ru-RU" sz="2400" dirty="0">
              <a:solidFill>
                <a:srgbClr val="2B2B2B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4C70BDCB-6E2F-8153-DC28-0D05862D9C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66" y="2762249"/>
            <a:ext cx="1410056" cy="133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704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016A336-B58D-58CE-2C1D-89B807B4E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03264" y="1774156"/>
            <a:ext cx="6063316" cy="33096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190EF09-E820-4F9A-B67B-D7FB5FE6D4A5}"/>
              </a:ext>
            </a:extLst>
          </p:cNvPr>
          <p:cNvSpPr txBox="1"/>
          <p:nvPr/>
        </p:nvSpPr>
        <p:spPr>
          <a:xfrm>
            <a:off x="3798277" y="399268"/>
            <a:ext cx="8159261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Коротко о главном</a:t>
            </a:r>
          </a:p>
          <a:p>
            <a:pPr algn="ctr"/>
            <a:endParaRPr lang="ru-RU" sz="2800" b="1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Когда</a:t>
            </a:r>
            <a:endParaRPr lang="ru-RU" sz="2000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Century Gothic" panose="020B0502020202020204" pitchFamily="34" charset="0"/>
              </a:rPr>
              <a:t>с 27.05.2024 по 25.06.2024</a:t>
            </a:r>
            <a:endParaRPr lang="ru-RU" sz="2000" dirty="0" smtClean="0">
              <a:latin typeface="Century Gothic" panose="020B0502020202020204" pitchFamily="34" charset="0"/>
            </a:endParaRPr>
          </a:p>
          <a:p>
            <a:pPr algn="just"/>
            <a:endParaRPr lang="ru-RU" sz="2000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Где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ул. Ивановская, 11 (ГБУ ДО ЦД(Ю)ТТ «Старт+» Невского района Санкт-Петербурга</a:t>
            </a:r>
          </a:p>
          <a:p>
            <a:pPr algn="just"/>
            <a:endParaRPr lang="ru-RU" sz="2000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Для кого</a:t>
            </a:r>
            <a:endParaRPr lang="ru-RU" sz="2000" b="1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Учащиеся образовательных учреждений Невского района Санкт-Петербурга</a:t>
            </a:r>
          </a:p>
          <a:p>
            <a:pPr algn="just"/>
            <a:endParaRPr lang="ru-RU" sz="2000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Возраст</a:t>
            </a:r>
            <a:endParaRPr lang="ru-RU" sz="2000" b="1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От 7 до 18 лет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000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Программа мероприятий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Образовательные интенсивы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Научно-познавательные игры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Кинопоказы </a:t>
            </a:r>
            <a:endParaRPr lang="ru-RU" sz="2000" dirty="0">
              <a:solidFill>
                <a:srgbClr val="2B2B2B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4C70BDCB-6E2F-8153-DC28-0D05862D9C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66" y="2762249"/>
            <a:ext cx="1410056" cy="1333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68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B016A336-B58D-58CE-2C1D-89B807B4E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1003264" y="1774156"/>
            <a:ext cx="6063316" cy="33096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190EF09-E820-4F9A-B67B-D7FB5FE6D4A5}"/>
              </a:ext>
            </a:extLst>
          </p:cNvPr>
          <p:cNvSpPr txBox="1"/>
          <p:nvPr/>
        </p:nvSpPr>
        <p:spPr>
          <a:xfrm>
            <a:off x="3798277" y="399268"/>
            <a:ext cx="815926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Планируемые </a:t>
            </a:r>
            <a:r>
              <a:rPr lang="ru-RU" sz="24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р</a:t>
            </a:r>
            <a:r>
              <a:rPr lang="ru-RU" sz="24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езультаты</a:t>
            </a:r>
          </a:p>
          <a:p>
            <a:pPr algn="ctr"/>
            <a:endParaRPr lang="ru-RU" sz="2400" b="1" dirty="0" smtClean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Учащиеся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 приобретут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базовые умения и навыки в области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медиа индустрии, разовьют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коммуникационную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культуру, подготовятся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к осознанному выбору сферы профессиональной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деятельности</a:t>
            </a:r>
          </a:p>
          <a:p>
            <a:pPr algn="just"/>
            <a:endParaRPr lang="ru-RU" sz="2000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Педагоги: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 получат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новый опыт интерактивных методов педагогической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работы, повысят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свой методический </a:t>
            </a:r>
            <a:r>
              <a:rPr lang="ru-RU" sz="2000" dirty="0" smtClean="0">
                <a:solidFill>
                  <a:srgbClr val="2B2B2B"/>
                </a:solidFill>
                <a:latin typeface="Century Gothic" panose="020B0502020202020204" pitchFamily="34" charset="0"/>
              </a:rPr>
              <a:t>уровень, получат </a:t>
            </a:r>
            <a:r>
              <a:rPr lang="ru-RU" sz="2000" dirty="0">
                <a:solidFill>
                  <a:srgbClr val="2B2B2B"/>
                </a:solidFill>
                <a:latin typeface="Century Gothic" panose="020B0502020202020204" pitchFamily="34" charset="0"/>
              </a:rPr>
              <a:t>опыт помощи ребёнку в понимании себя, веры в свои силы и в создании ситуации успеха</a:t>
            </a:r>
          </a:p>
          <a:p>
            <a:pPr algn="ctr"/>
            <a:endParaRPr lang="ru-RU" sz="2400" dirty="0">
              <a:solidFill>
                <a:srgbClr val="2B2B2B"/>
              </a:solidFill>
              <a:latin typeface="Century Gothic" panose="020B0502020202020204" pitchFamily="34" charset="0"/>
            </a:endParaRPr>
          </a:p>
          <a:p>
            <a:pPr algn="ctr"/>
            <a:endParaRPr lang="ru-RU" sz="2400" dirty="0">
              <a:solidFill>
                <a:srgbClr val="2B2B2B"/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4C70BDCB-6E2F-8153-DC28-0D05862D9C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66" y="2762249"/>
            <a:ext cx="1410056" cy="133350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746" y="4095569"/>
            <a:ext cx="3592081" cy="269406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346" y="4095570"/>
            <a:ext cx="4115034" cy="269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11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204</Words>
  <Application>Microsoft Office PowerPoint</Application>
  <PresentationFormat>Широкоэкранный</PresentationFormat>
  <Paragraphs>64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Anastasya</dc:creator>
  <cp:lastModifiedBy>Зыкова Любовь</cp:lastModifiedBy>
  <cp:revision>73</cp:revision>
  <cp:lastPrinted>2023-08-30T08:20:14Z</cp:lastPrinted>
  <dcterms:created xsi:type="dcterms:W3CDTF">2022-11-19T08:05:39Z</dcterms:created>
  <dcterms:modified xsi:type="dcterms:W3CDTF">2024-03-10T20:48:04Z</dcterms:modified>
</cp:coreProperties>
</file>